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4" r:id="rId2"/>
    <p:sldId id="300" r:id="rId3"/>
    <p:sldId id="301" r:id="rId4"/>
    <p:sldId id="316" r:id="rId5"/>
    <p:sldId id="318" r:id="rId6"/>
    <p:sldId id="302" r:id="rId7"/>
    <p:sldId id="315" r:id="rId8"/>
    <p:sldId id="317" r:id="rId9"/>
    <p:sldId id="323" r:id="rId10"/>
    <p:sldId id="32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8888"/>
    <a:srgbClr val="2FC3C3"/>
    <a:srgbClr val="464646"/>
    <a:srgbClr val="0A3470"/>
    <a:srgbClr val="002060"/>
    <a:srgbClr val="D22499"/>
    <a:srgbClr val="144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44" autoAdjust="0"/>
    <p:restoredTop sz="94660"/>
  </p:normalViewPr>
  <p:slideViewPr>
    <p:cSldViewPr snapToGrid="0">
      <p:cViewPr>
        <p:scale>
          <a:sx n="64" d="100"/>
          <a:sy n="64" d="100"/>
        </p:scale>
        <p:origin x="-2148" y="-1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58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08BED-45E0-4146-9AA3-E286E1EBEF6C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28FBB-DDA8-4C6B-9714-1F3B95845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100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5946D-73B4-4FD5-B261-45FA3AEFD155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D02BC-3948-4116-B831-E6D0B144F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276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4E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96507" y="2877025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Узор </a:t>
            </a:r>
            <a:r>
              <a:rPr lang="ru-RU" dirty="0" err="1"/>
              <a:t>загалоўка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96507" y="5356700"/>
            <a:ext cx="9144000" cy="106057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Узор </a:t>
            </a:r>
            <a:r>
              <a:rPr lang="ru-RU" dirty="0" err="1"/>
              <a:t>падзагалоўка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7359" y="49428"/>
            <a:ext cx="4219065" cy="67632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507" y="622637"/>
            <a:ext cx="2336837" cy="85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20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C057-7B4A-4573-B7D6-ADBED0D12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48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C057-7B4A-4573-B7D6-ADBED0D12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64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0"/>
            <a:ext cx="12192000" cy="856735"/>
          </a:xfrm>
          <a:prstGeom prst="rect">
            <a:avLst/>
          </a:prstGeom>
          <a:solidFill>
            <a:srgbClr val="144E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476103" y="42516"/>
            <a:ext cx="6559379" cy="771697"/>
          </a:xfrm>
        </p:spPr>
        <p:txBody>
          <a:bodyPr>
            <a:normAutofit/>
          </a:bodyPr>
          <a:lstStyle>
            <a:lvl1pPr algn="r">
              <a:defRPr sz="3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Узор </a:t>
            </a:r>
            <a:r>
              <a:rPr lang="ru-RU" dirty="0" err="1"/>
              <a:t>загалоўка</a:t>
            </a:r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6532604"/>
            <a:ext cx="12192000" cy="333633"/>
          </a:xfrm>
          <a:prstGeom prst="rect">
            <a:avLst/>
          </a:prstGeom>
          <a:solidFill>
            <a:srgbClr val="144E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7" y="1145224"/>
            <a:ext cx="10892609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err="1"/>
              <a:t>Тэкст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814" y="153659"/>
            <a:ext cx="1489764" cy="54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2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C057-7B4A-4573-B7D6-ADBED0D12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1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C057-7B4A-4573-B7D6-ADBED0D12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190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C057-7B4A-4573-B7D6-ADBED0D12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010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C057-7B4A-4573-B7D6-ADBED0D12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22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C057-7B4A-4573-B7D6-ADBED0D12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8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C057-7B4A-4573-B7D6-ADBED0D12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04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C057-7B4A-4573-B7D6-ADBED0D12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14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BC057-7B4A-4573-B7D6-ADBED0D12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08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1127B3-8A5E-4479-9FCD-8793F6E64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97E109F-9861-49E9-97A4-831E0187FF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67FCB3E-7DF4-4559-B455-D55B107382B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68320"/>
            <a:ext cx="12192000" cy="692632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417BA612-2029-4D5A-AF55-3AD0EB3E91EF}"/>
              </a:ext>
            </a:extLst>
          </p:cNvPr>
          <p:cNvSpPr/>
          <p:nvPr/>
        </p:nvSpPr>
        <p:spPr>
          <a:xfrm>
            <a:off x="332509" y="2976422"/>
            <a:ext cx="6096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e-BY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ШКОЛА</a:t>
            </a:r>
            <a:br>
              <a:rPr lang="be-BY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e-BY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МОЛОДОГО</a:t>
            </a:r>
            <a:br>
              <a:rPr lang="be-BY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e-BY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ЖУРНАЛИСТА</a:t>
            </a:r>
            <a:endParaRPr lang="x-none" sz="5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A3E657F-87A7-4783-ADA9-9453EBB3C07E}"/>
              </a:ext>
            </a:extLst>
          </p:cNvPr>
          <p:cNvSpPr/>
          <p:nvPr/>
        </p:nvSpPr>
        <p:spPr>
          <a:xfrm>
            <a:off x="332509" y="37292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e-BY" b="1" dirty="0">
                <a:solidFill>
                  <a:schemeClr val="bg1">
                    <a:lumMod val="85000"/>
                  </a:schemeClr>
                </a:solidFill>
              </a:rPr>
              <a:t>МИНИСТЕРСТВО ОБРАЗОВАНИЯ РЕСПУБЛИКИ БЕЛАРУСЬ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be-BY" b="1" dirty="0">
                <a:solidFill>
                  <a:schemeClr val="bg1">
                    <a:lumMod val="85000"/>
                  </a:schemeClr>
                </a:solidFill>
              </a:rPr>
              <a:t>БЕЛОРУССКИЙ ГОСУДАРСТВЕННЫЙ УНИВЕРСИТЕТ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be-BY" b="1" dirty="0">
                <a:solidFill>
                  <a:schemeClr val="bg1">
                    <a:lumMod val="85000"/>
                  </a:schemeClr>
                </a:solidFill>
              </a:rPr>
              <a:t>Факультет журналистики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049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1127B3-8A5E-4479-9FCD-8793F6E64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97E109F-9861-49E9-97A4-831E0187FF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67FCB3E-7DF4-4559-B455-D55B107382B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92632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417BA612-2029-4D5A-AF55-3AD0EB3E91EF}"/>
              </a:ext>
            </a:extLst>
          </p:cNvPr>
          <p:cNvSpPr/>
          <p:nvPr/>
        </p:nvSpPr>
        <p:spPr>
          <a:xfrm>
            <a:off x="156518" y="190511"/>
            <a:ext cx="49835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3200" b="1" dirty="0">
                <a:solidFill>
                  <a:schemeClr val="bg1"/>
                </a:solidFill>
              </a:rPr>
              <a:t>Наши координаты</a:t>
            </a:r>
          </a:p>
          <a:p>
            <a:r>
              <a:rPr lang="en-US" sz="3200" dirty="0" err="1">
                <a:solidFill>
                  <a:schemeClr val="bg1"/>
                </a:solidFill>
              </a:rPr>
              <a:t>inst</a:t>
            </a:r>
            <a:r>
              <a:rPr lang="ru-RU" sz="3200" dirty="0">
                <a:solidFill>
                  <a:schemeClr val="bg1"/>
                </a:solidFill>
              </a:rPr>
              <a:t>: </a:t>
            </a:r>
            <a:r>
              <a:rPr lang="en-US" sz="3200" dirty="0">
                <a:solidFill>
                  <a:schemeClr val="bg1"/>
                </a:solidFill>
              </a:rPr>
              <a:t>@</a:t>
            </a:r>
            <a:r>
              <a:rPr lang="en-US" sz="3200" dirty="0" err="1">
                <a:solidFill>
                  <a:schemeClr val="bg1"/>
                </a:solidFill>
              </a:rPr>
              <a:t>schjourn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be-BY" sz="3200" dirty="0">
                <a:solidFill>
                  <a:schemeClr val="bg1"/>
                </a:solidFill>
              </a:rPr>
              <a:t>Куратор: </a:t>
            </a:r>
            <a:r>
              <a:rPr lang="en-US" sz="3200" dirty="0">
                <a:solidFill>
                  <a:schemeClr val="bg1"/>
                </a:solidFill>
              </a:rPr>
              <a:t>@</a:t>
            </a:r>
            <a:r>
              <a:rPr lang="en-US" sz="3200" dirty="0" err="1">
                <a:solidFill>
                  <a:schemeClr val="bg1"/>
                </a:solidFill>
              </a:rPr>
              <a:t>sitnx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8(029)8555215</a:t>
            </a:r>
            <a:endParaRPr lang="x-none" sz="36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F61816A-FDA2-45A7-875C-C51E0FF3E1CC}"/>
              </a:ext>
            </a:extLst>
          </p:cNvPr>
          <p:cNvSpPr txBox="1"/>
          <p:nvPr/>
        </p:nvSpPr>
        <p:spPr>
          <a:xfrm>
            <a:off x="277091" y="3808873"/>
            <a:ext cx="49835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</a:t>
            </a:r>
          </a:p>
          <a:p>
            <a:r>
              <a:rPr lang="ru-RU" sz="5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внимание!</a:t>
            </a:r>
            <a:endParaRPr lang="x-none" sz="5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201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52801" y="1113183"/>
            <a:ext cx="3114260" cy="4359965"/>
          </a:xfrm>
        </p:spPr>
        <p:txBody>
          <a:bodyPr>
            <a:normAutofit/>
          </a:bodyPr>
          <a:lstStyle/>
          <a:p>
            <a:r>
              <a:rPr lang="ru-RU" b="1" dirty="0"/>
              <a:t>КУРАТОР ПРОЕКТА</a:t>
            </a:r>
          </a:p>
          <a:p>
            <a:pPr>
              <a:lnSpc>
                <a:spcPct val="100000"/>
              </a:lnSpc>
            </a:pPr>
            <a:r>
              <a:rPr lang="ru-RU" dirty="0"/>
              <a:t>БАСОВА                   Анна Ивановна</a:t>
            </a:r>
          </a:p>
          <a:p>
            <a:pPr>
              <a:lnSpc>
                <a:spcPct val="100000"/>
              </a:lnSpc>
            </a:pPr>
            <a:r>
              <a:rPr lang="ru-RU" i="1" dirty="0"/>
              <a:t>заместитель декана по профориентационной деятельности, кандидат филологических наук, профессор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B1596CF5-2AC0-4F6D-AF22-F02F65A2E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297" y="1113183"/>
            <a:ext cx="2906643" cy="435996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48FB7DCF-8464-4026-BFE4-6BFEA009B9E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7061" y="1096618"/>
            <a:ext cx="2906643" cy="435656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09B5046-22E1-4B04-987A-11F6641322CE}"/>
              </a:ext>
            </a:extLst>
          </p:cNvPr>
          <p:cNvSpPr txBox="1"/>
          <p:nvPr/>
        </p:nvSpPr>
        <p:spPr>
          <a:xfrm>
            <a:off x="9581321" y="1096618"/>
            <a:ext cx="245416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 ПРОЕКТНОЙ КОМАНДЫ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СИТНИК                Ксения Александровна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i="1" dirty="0"/>
              <a:t>студентка 4 курса факультета журналистики,</a:t>
            </a:r>
            <a:r>
              <a:rPr lang="be-BY" sz="2000" i="1" dirty="0"/>
              <a:t> кореспондент газеты </a:t>
            </a:r>
            <a:r>
              <a:rPr lang="ru-RU" sz="2000" i="1" dirty="0"/>
              <a:t>«</a:t>
            </a:r>
            <a:r>
              <a:rPr lang="be-BY" sz="2000" i="1" dirty="0"/>
              <a:t>Універсітэт</a:t>
            </a:r>
            <a:r>
              <a:rPr lang="ru-RU" sz="2000" i="1" dirty="0"/>
              <a:t>»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60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  проекте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5067" y="1105468"/>
            <a:ext cx="6029716" cy="4897767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и задачи: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C00000"/>
                </a:solidFill>
              </a:rPr>
              <a:t>подготовка абитуриентов </a:t>
            </a:r>
            <a:r>
              <a:rPr lang="ru-RU" dirty="0"/>
              <a:t>к поступлению на журфак;</a:t>
            </a:r>
            <a:endParaRPr lang="x-none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C00000"/>
                </a:solidFill>
              </a:rPr>
              <a:t>популяризация профессии журналиста </a:t>
            </a:r>
            <a:r>
              <a:rPr lang="ru-RU" dirty="0"/>
              <a:t>и формирование у абитуриентов начальных представлений о работе СМИ;</a:t>
            </a:r>
            <a:endParaRPr lang="x-none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C00000"/>
                </a:solidFill>
              </a:rPr>
              <a:t>организация</a:t>
            </a:r>
            <a:r>
              <a:rPr lang="ru-RU" dirty="0"/>
              <a:t> на базе Школы </a:t>
            </a:r>
            <a:r>
              <a:rPr lang="ru-RU" b="1" dirty="0">
                <a:solidFill>
                  <a:srgbClr val="C00000"/>
                </a:solidFill>
              </a:rPr>
              <a:t>республиканских конкурсов</a:t>
            </a:r>
            <a:r>
              <a:rPr lang="ru-RU" dirty="0"/>
              <a:t> специализированной творческой направленности;</a:t>
            </a:r>
            <a:endParaRPr lang="x-none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C00000"/>
                </a:solidFill>
              </a:rPr>
              <a:t>участие</a:t>
            </a:r>
            <a:r>
              <a:rPr lang="ru-RU" dirty="0"/>
              <a:t> абитуриентов </a:t>
            </a:r>
            <a:r>
              <a:rPr lang="ru-RU" b="1" dirty="0">
                <a:solidFill>
                  <a:srgbClr val="C00000"/>
                </a:solidFill>
              </a:rPr>
              <a:t>в научных конференциях </a:t>
            </a:r>
            <a:r>
              <a:rPr lang="ru-RU" dirty="0"/>
              <a:t>в Беларуси и за рубежом;</a:t>
            </a:r>
            <a:endParaRPr lang="x-none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C00000"/>
                </a:solidFill>
              </a:rPr>
              <a:t>создание позитивного имиджа </a:t>
            </a:r>
            <a:r>
              <a:rPr lang="ru-RU" dirty="0"/>
              <a:t>факультета</a:t>
            </a:r>
            <a:r>
              <a:rPr lang="ru-RU" i="1" dirty="0"/>
              <a:t> </a:t>
            </a:r>
            <a:r>
              <a:rPr lang="ru-RU" dirty="0"/>
              <a:t>как ведущего центра подготовки журналистов;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C00000"/>
                </a:solidFill>
              </a:rPr>
              <a:t>выстраивание</a:t>
            </a:r>
            <a:r>
              <a:rPr lang="ru-RU" b="1" dirty="0"/>
              <a:t> </a:t>
            </a:r>
            <a:r>
              <a:rPr lang="ru-RU" dirty="0"/>
              <a:t>многоуровневой</a:t>
            </a:r>
            <a:r>
              <a:rPr lang="ru-RU" b="1" dirty="0"/>
              <a:t> </a:t>
            </a:r>
            <a:r>
              <a:rPr lang="ru-RU" b="1" dirty="0">
                <a:solidFill>
                  <a:srgbClr val="C00000"/>
                </a:solidFill>
              </a:rPr>
              <a:t>системы</a:t>
            </a:r>
            <a:r>
              <a:rPr lang="ru-RU" b="1" dirty="0"/>
              <a:t> </a:t>
            </a:r>
            <a:r>
              <a:rPr lang="ru-RU" b="1" dirty="0">
                <a:solidFill>
                  <a:srgbClr val="C00000"/>
                </a:solidFill>
              </a:rPr>
              <a:t>профориентационной деятельности</a:t>
            </a:r>
            <a:r>
              <a:rPr lang="ru-RU" b="1" dirty="0"/>
              <a:t> </a:t>
            </a:r>
            <a:r>
              <a:rPr lang="ru-RU" dirty="0"/>
              <a:t>на факультете.</a:t>
            </a:r>
            <a:endParaRPr lang="x-none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/>
          </a:p>
          <a:p>
            <a:endParaRPr lang="ru-RU" b="1" dirty="0"/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CFE5C0F0-F7D5-4EEB-8BE7-A974A426436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5830" y="1017435"/>
            <a:ext cx="5499652" cy="503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444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Значимость и актуальность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2780" y="1033979"/>
            <a:ext cx="50569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Отличительная черта волонтёрского проекта «Школа молодого журналиста» –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«абитуриент-студент».</a:t>
            </a:r>
            <a:endParaRPr lang="ru-RU" sz="24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817BF5F-B19A-4FFF-9FD3-BB606B6191A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9911" y="1036535"/>
            <a:ext cx="5467278" cy="429104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C4CCBD8-95C3-47F6-8CED-DD18250CE40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780" y="2357418"/>
            <a:ext cx="5467278" cy="41004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C75E635-9A2D-4232-B76B-4C1DCB488C68}"/>
              </a:ext>
            </a:extLst>
          </p:cNvPr>
          <p:cNvSpPr txBox="1"/>
          <p:nvPr/>
        </p:nvSpPr>
        <p:spPr>
          <a:xfrm>
            <a:off x="6250927" y="5391088"/>
            <a:ext cx="57252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000" dirty="0">
                <a:latin typeface="Arial" panose="020B0604020202020204" pitchFamily="34" charset="0"/>
                <a:cs typeface="Arial" panose="020B0604020202020204" pitchFamily="34" charset="0"/>
              </a:rPr>
              <a:t>Студенты </a:t>
            </a:r>
            <a:r>
              <a:rPr lang="be-BY" sz="2000" b="1" dirty="0">
                <a:latin typeface="Arial" panose="020B0604020202020204" pitchFamily="34" charset="0"/>
                <a:cs typeface="Arial" panose="020B0604020202020204" pitchFamily="34" charset="0"/>
              </a:rPr>
              <a:t>постоянно</a:t>
            </a:r>
            <a:r>
              <a:rPr lang="be-BY" sz="2000" dirty="0">
                <a:latin typeface="Arial" panose="020B0604020202020204" pitchFamily="34" charset="0"/>
                <a:cs typeface="Arial" panose="020B0604020202020204" pitchFamily="34" charset="0"/>
              </a:rPr>
              <a:t> находятся </a:t>
            </a:r>
            <a:r>
              <a:rPr lang="be-BY" sz="2000" b="1" dirty="0">
                <a:latin typeface="Arial" panose="020B0604020202020204" pitchFamily="34" charset="0"/>
                <a:cs typeface="Arial" panose="020B0604020202020204" pitchFamily="34" charset="0"/>
              </a:rPr>
              <a:t>на связ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 с абитуриентами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социальных сетях и мессенджерах.</a:t>
            </a:r>
            <a:endParaRPr 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440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0573" y="0"/>
            <a:ext cx="6559379" cy="771697"/>
          </a:xfrm>
        </p:spPr>
        <p:txBody>
          <a:bodyPr/>
          <a:lstStyle/>
          <a:p>
            <a:r>
              <a:rPr lang="ru-RU" b="1" dirty="0"/>
              <a:t>Краткое содержание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941" y="1105468"/>
            <a:ext cx="6252070" cy="1500187"/>
          </a:xfrm>
        </p:spPr>
        <p:txBody>
          <a:bodyPr>
            <a:noAutofit/>
          </a:bodyPr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be-BY" sz="1900" b="1" dirty="0">
                <a:solidFill>
                  <a:srgbClr val="C00000"/>
                </a:solidFill>
              </a:rPr>
              <a:t>организация ежемесячных занятий </a:t>
            </a:r>
            <a:r>
              <a:rPr lang="be-BY" sz="1900" dirty="0"/>
              <a:t>в Школе молодого журналиста;</a:t>
            </a:r>
            <a:endParaRPr lang="x-none" sz="1900" dirty="0"/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be-BY" sz="1900" b="1" dirty="0">
                <a:solidFill>
                  <a:srgbClr val="C00000"/>
                </a:solidFill>
              </a:rPr>
              <a:t>организация и проведение республиканских конкурсов </a:t>
            </a:r>
            <a:r>
              <a:rPr lang="be-BY" sz="1900" dirty="0"/>
              <a:t>специфической творческой направленности;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be-BY" sz="1900" b="1" dirty="0">
                <a:solidFill>
                  <a:srgbClr val="C00000"/>
                </a:solidFill>
              </a:rPr>
              <a:t>реализация направлен</a:t>
            </a:r>
            <a:r>
              <a:rPr lang="ru-RU" sz="1900" b="1" dirty="0" err="1">
                <a:solidFill>
                  <a:srgbClr val="C00000"/>
                </a:solidFill>
              </a:rPr>
              <a:t>ий</a:t>
            </a:r>
            <a:r>
              <a:rPr lang="ru-RU" sz="1900" b="1" dirty="0">
                <a:solidFill>
                  <a:srgbClr val="C00000"/>
                </a:solidFill>
              </a:rPr>
              <a:t> </a:t>
            </a:r>
            <a:r>
              <a:rPr lang="ru-RU" sz="1900" dirty="0"/>
              <a:t>Школы</a:t>
            </a:r>
            <a:r>
              <a:rPr lang="ru-RU" sz="1900" b="1" dirty="0"/>
              <a:t>:</a:t>
            </a:r>
            <a:endParaRPr lang="be-BY" sz="1900" b="1" dirty="0"/>
          </a:p>
          <a:p>
            <a:pPr lvl="0" algn="just"/>
            <a:r>
              <a:rPr lang="be-BY" sz="1900" dirty="0"/>
              <a:t> </a:t>
            </a:r>
            <a:r>
              <a:rPr lang="ru-RU" sz="1900" b="1" dirty="0">
                <a:solidFill>
                  <a:srgbClr val="C00000"/>
                </a:solidFill>
              </a:rPr>
              <a:t>«Курс на журфак» </a:t>
            </a:r>
            <a:r>
              <a:rPr lang="ru-RU" sz="1900" dirty="0"/>
              <a:t>(еженедельные выездные профориентационные встречи студентов факультета журналистики с учащимися ГУО);</a:t>
            </a:r>
            <a:endParaRPr lang="x-none" sz="1900" dirty="0"/>
          </a:p>
          <a:p>
            <a:pPr lvl="0" algn="just"/>
            <a:r>
              <a:rPr lang="ru-RU" sz="1900" b="1" dirty="0">
                <a:solidFill>
                  <a:srgbClr val="C00000"/>
                </a:solidFill>
              </a:rPr>
              <a:t>«На волне с абитуриентом» </a:t>
            </a:r>
            <a:r>
              <a:rPr lang="ru-RU" sz="1900" dirty="0"/>
              <a:t>(абитуриенты на базе радиоканала «Культура» готовят материалы для своего творческого портфолио);</a:t>
            </a:r>
            <a:endParaRPr lang="x-none" sz="1900" dirty="0"/>
          </a:p>
          <a:p>
            <a:pPr lvl="0" algn="just"/>
            <a:r>
              <a:rPr lang="ru-RU" sz="1900" b="1" dirty="0">
                <a:solidFill>
                  <a:srgbClr val="C00000"/>
                </a:solidFill>
              </a:rPr>
              <a:t>«Вхождение в науку» </a:t>
            </a:r>
            <a:r>
              <a:rPr lang="ru-RU" sz="1900" dirty="0"/>
              <a:t>(привлечение абитуриентов к участию в научных конференциях);</a:t>
            </a:r>
            <a:endParaRPr lang="x-none" sz="1900" dirty="0"/>
          </a:p>
          <a:p>
            <a:pPr lvl="0" algn="just"/>
            <a:r>
              <a:rPr lang="ru-RU" sz="1900" b="1" dirty="0">
                <a:solidFill>
                  <a:srgbClr val="C00000"/>
                </a:solidFill>
              </a:rPr>
              <a:t>«Студент на неделю» </a:t>
            </a:r>
            <a:r>
              <a:rPr lang="ru-RU" sz="1900" dirty="0"/>
              <a:t>(знакомство абитуриентов с образовательным процессом на факультете).</a:t>
            </a:r>
            <a:endParaRPr lang="x-none" sz="1900" dirty="0"/>
          </a:p>
          <a:p>
            <a:endParaRPr lang="ru-RU" sz="240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72B3AD0-01C0-4D2D-AE91-E11A1E7689C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19538" y="1105468"/>
            <a:ext cx="5497228" cy="492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27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0278" y="283180"/>
            <a:ext cx="8733183" cy="771697"/>
          </a:xfrm>
        </p:spPr>
        <p:txBody>
          <a:bodyPr>
            <a:noAutofit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работы в 2020-2021 </a:t>
            </a:r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уч.г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8782" y="1172213"/>
            <a:ext cx="604299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ШМЖ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обучалось 65 учащихся 9-11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.;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44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учащихся 11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на факультет журналистики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поступило 43 абитуриента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слушатели Школы впервые приняли участие в заседании ежегодной конференции студентов и аспирантов БГУ (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14 докладов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абитуриентов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были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опубликованы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сборнике материалов), а также в республиканской конференции, посвящённой исследованию региональных СМИ;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были организованы и проведены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два республиканских конкурса,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которых приняли участие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200 учащихся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ГУО;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организовано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встреч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 известными журналистами в режиме онлайн и оффлайн.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sz="2000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C24FFD10-E554-4337-9F1E-6460119A60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4454061"/>
              </p:ext>
            </p:extLst>
          </p:nvPr>
        </p:nvGraphicFramePr>
        <p:xfrm>
          <a:off x="11794435" y="6414052"/>
          <a:ext cx="159026" cy="226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24FD684-C827-436B-9F2B-3D54DE7F744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80313" y="1172213"/>
            <a:ext cx="5552661" cy="459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734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0816" y="103101"/>
            <a:ext cx="6559379" cy="771697"/>
          </a:xfrm>
        </p:spPr>
        <p:txBody>
          <a:bodyPr/>
          <a:lstStyle/>
          <a:p>
            <a:r>
              <a:rPr lang="ru-RU" b="1" dirty="0"/>
              <a:t>Предполагаемые результаты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61044" y="1164134"/>
            <a:ext cx="567193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1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мотивация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абитуриентов </a:t>
            </a:r>
            <a:r>
              <a:rPr lang="ru-RU" sz="1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поступлению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на журфак посредством творческих конкурсов, мастер-классов и т.д.</a:t>
            </a:r>
          </a:p>
          <a:p>
            <a:pPr lvl="0" algn="just"/>
            <a:endParaRPr lang="x-none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1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 наиболее мотивированных абитуриентов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 algn="just"/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ru-RU" sz="1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углубление сотрудничества с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разнопрофильными </a:t>
            </a:r>
            <a:r>
              <a:rPr lang="ru-RU" sz="1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СМИ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, создание совместных площадок в подготовке будущих специалистов;</a:t>
            </a:r>
          </a:p>
          <a:p>
            <a:pPr lvl="0" algn="just"/>
            <a:endParaRPr lang="x-none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4) презентация факультета журналистики как многоуровневой площадки для профориентационной деятельности и </a:t>
            </a:r>
            <a:r>
              <a:rPr lang="ru-RU" sz="1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имиджа БГУ как ведущего вуза страны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x-none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8D6D86E-DC30-4036-9E31-FEC602488DA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5528" y="1164134"/>
            <a:ext cx="5930472" cy="506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146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71859" y="76760"/>
            <a:ext cx="6427725" cy="771697"/>
          </a:xfrm>
        </p:spPr>
        <p:txBody>
          <a:bodyPr/>
          <a:lstStyle/>
          <a:p>
            <a:r>
              <a:rPr lang="ru-RU" b="1" dirty="0"/>
              <a:t>Календарный план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64696" y="1002663"/>
            <a:ext cx="6134888" cy="5318624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C00000"/>
                </a:solidFill>
              </a:rPr>
              <a:t>занятия</a:t>
            </a:r>
            <a:r>
              <a:rPr lang="ru-RU" dirty="0"/>
              <a:t> в Школе молодого журналиста (8 месяцев, октябрь-май);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C00000"/>
                </a:solidFill>
              </a:rPr>
              <a:t>«Курс на журфак» </a:t>
            </a:r>
            <a:r>
              <a:rPr lang="ru-RU" dirty="0"/>
              <a:t>(7 месяцев, сентябрь-март);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C00000"/>
                </a:solidFill>
              </a:rPr>
              <a:t>«На волне с абитуриентом» </a:t>
            </a:r>
            <a:r>
              <a:rPr lang="ru-RU" dirty="0"/>
              <a:t>(9 месяцев, ноябрь-июль);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C00000"/>
                </a:solidFill>
              </a:rPr>
              <a:t>«Студент на неделю» </a:t>
            </a:r>
            <a:r>
              <a:rPr lang="ru-RU" dirty="0"/>
              <a:t>(неделя в 2021 и 2022 гг.);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C00000"/>
                </a:solidFill>
              </a:rPr>
              <a:t>организация</a:t>
            </a:r>
            <a:r>
              <a:rPr lang="ru-RU" dirty="0"/>
              <a:t> работы секции «</a:t>
            </a:r>
            <a:r>
              <a:rPr lang="ru-RU" dirty="0" err="1"/>
              <a:t>Медиаисследования</a:t>
            </a:r>
            <a:r>
              <a:rPr lang="ru-RU" dirty="0"/>
              <a:t> юных» в рамках               79 </a:t>
            </a:r>
            <a:r>
              <a:rPr lang="ru-RU" b="1" dirty="0">
                <a:solidFill>
                  <a:srgbClr val="C00000"/>
                </a:solidFill>
              </a:rPr>
              <a:t>научной конференции</a:t>
            </a:r>
            <a:r>
              <a:rPr lang="ru-RU" dirty="0"/>
              <a:t> студентов и аспирантов БГУ (апрель 2022);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dirty="0"/>
              <a:t>организация и проведение открытого </a:t>
            </a:r>
            <a:r>
              <a:rPr lang="ru-RU" b="1" dirty="0">
                <a:solidFill>
                  <a:srgbClr val="C00000"/>
                </a:solidFill>
              </a:rPr>
              <a:t>республиканского конкурса </a:t>
            </a:r>
            <a:r>
              <a:rPr lang="ru-RU" dirty="0"/>
              <a:t>юных корреспондентов «СТАРТ» (5 месяцев, январь-май).</a:t>
            </a:r>
            <a:endParaRPr lang="x-none" dirty="0"/>
          </a:p>
          <a:p>
            <a:endParaRPr lang="ru-RU" sz="24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A37AC19-23E0-409B-BC75-1E99CEB9A7C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2416" y="1081432"/>
            <a:ext cx="5374121" cy="469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42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71859" y="76760"/>
            <a:ext cx="6427725" cy="771697"/>
          </a:xfrm>
        </p:spPr>
        <p:txBody>
          <a:bodyPr/>
          <a:lstStyle/>
          <a:p>
            <a:r>
              <a:rPr lang="ru-RU" b="1" dirty="0"/>
              <a:t>Распределение обязанностей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10800000" flipH="1" flipV="1">
            <a:off x="452206" y="4262049"/>
            <a:ext cx="2056817" cy="2121427"/>
          </a:xfrm>
        </p:spPr>
        <p:txBody>
          <a:bodyPr>
            <a:noAutofit/>
          </a:bodyPr>
          <a:lstStyle/>
          <a:p>
            <a:r>
              <a:rPr lang="be-BY" sz="1750" b="1" i="1" dirty="0"/>
              <a:t>Ситник Ксения </a:t>
            </a:r>
          </a:p>
          <a:p>
            <a:r>
              <a:rPr lang="ru-RU" sz="1750" i="1" dirty="0"/>
              <a:t>– менеджер, </a:t>
            </a:r>
            <a:r>
              <a:rPr lang="be-BY" sz="1750" i="1" dirty="0"/>
              <a:t>куратор, ведение мероприятий, куратор направления     </a:t>
            </a:r>
            <a:r>
              <a:rPr lang="ru-RU" sz="1750" i="1" dirty="0"/>
              <a:t>«На волне с абитуриентом»</a:t>
            </a:r>
            <a:endParaRPr lang="ru-RU" sz="175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4FA170E-FFB8-4377-960B-225A301A1F8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390" y="1070827"/>
            <a:ext cx="2056817" cy="305160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C1FCAE9F-6BF3-47DD-AD69-B47C2A1C0F4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82955" y="1070828"/>
            <a:ext cx="2061129" cy="303157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A3B5EE0-3E83-4E2D-9ADE-8F931724031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62148" y="1025013"/>
            <a:ext cx="2052795" cy="307739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CD810CAF-1FAA-4F18-A33D-1249A8FF7D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4300" y="1025013"/>
            <a:ext cx="2180761" cy="3097422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9CED86B6-87AF-473F-94B8-ECC8AE4508A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35161" y="1040284"/>
            <a:ext cx="1953255" cy="306212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A6B2CD8-2BB3-4457-9D0D-F79881D43626}"/>
              </a:ext>
            </a:extLst>
          </p:cNvPr>
          <p:cNvSpPr txBox="1"/>
          <p:nvPr/>
        </p:nvSpPr>
        <p:spPr>
          <a:xfrm>
            <a:off x="2782955" y="4182240"/>
            <a:ext cx="1934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b="1" i="1" dirty="0"/>
              <a:t>Янушкевич Дмитрий</a:t>
            </a:r>
          </a:p>
          <a:p>
            <a:r>
              <a:rPr lang="be-BY" i="1" dirty="0"/>
              <a:t>– работа с партнерами </a:t>
            </a:r>
            <a:endParaRPr lang="x-none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EA53FCA-D35B-43F7-977D-B0ADC81A3515}"/>
              </a:ext>
            </a:extLst>
          </p:cNvPr>
          <p:cNvSpPr txBox="1"/>
          <p:nvPr/>
        </p:nvSpPr>
        <p:spPr>
          <a:xfrm>
            <a:off x="5008239" y="4122434"/>
            <a:ext cx="20355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b="1" i="1" dirty="0"/>
              <a:t>Поворотная  Арина</a:t>
            </a:r>
          </a:p>
          <a:p>
            <a:r>
              <a:rPr lang="be-BY" i="1" dirty="0"/>
              <a:t>– </a:t>
            </a:r>
            <a:r>
              <a:rPr lang="ru-RU" i="1" dirty="0"/>
              <a:t>дизайн</a:t>
            </a:r>
            <a:endParaRPr lang="x-none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3AB2242-EED2-4B1C-8CE5-0D8B8C154091}"/>
              </a:ext>
            </a:extLst>
          </p:cNvPr>
          <p:cNvSpPr txBox="1"/>
          <p:nvPr/>
        </p:nvSpPr>
        <p:spPr>
          <a:xfrm>
            <a:off x="7334300" y="4127721"/>
            <a:ext cx="22095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b="1" i="1" dirty="0"/>
              <a:t>Умрихина Екатерина</a:t>
            </a:r>
          </a:p>
          <a:p>
            <a:r>
              <a:rPr lang="be-BY" i="1" dirty="0"/>
              <a:t>– куратор направления </a:t>
            </a:r>
          </a:p>
          <a:p>
            <a:r>
              <a:rPr lang="ru-RU" i="1" dirty="0"/>
              <a:t>«Курс на журфак»</a:t>
            </a:r>
            <a:endParaRPr lang="x-none" dirty="0"/>
          </a:p>
          <a:p>
            <a:endParaRPr lang="x-none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8BB22D4-107D-4D90-BF3B-727A847920A1}"/>
              </a:ext>
            </a:extLst>
          </p:cNvPr>
          <p:cNvSpPr txBox="1"/>
          <p:nvPr/>
        </p:nvSpPr>
        <p:spPr>
          <a:xfrm>
            <a:off x="9735161" y="4143491"/>
            <a:ext cx="19532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b="1" i="1" dirty="0"/>
              <a:t>Ковалевич Елизавета</a:t>
            </a:r>
          </a:p>
          <a:p>
            <a:r>
              <a:rPr lang="be-BY" i="1" dirty="0"/>
              <a:t>– ведение социальных сетей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5158926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1842</TotalTime>
  <Words>528</Words>
  <Application>Microsoft Office PowerPoint</Application>
  <PresentationFormat>Произвольный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О  проекте</vt:lpstr>
      <vt:lpstr>Значимость и актуальность</vt:lpstr>
      <vt:lpstr>Краткое содержание </vt:lpstr>
      <vt:lpstr>Результаты работы в 2020-2021 уч.г.   </vt:lpstr>
      <vt:lpstr>Предполагаемые результаты</vt:lpstr>
      <vt:lpstr>Календарный план </vt:lpstr>
      <vt:lpstr>Распределение обязанностей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home</cp:lastModifiedBy>
  <cp:revision>91</cp:revision>
  <dcterms:created xsi:type="dcterms:W3CDTF">2019-01-28T06:34:39Z</dcterms:created>
  <dcterms:modified xsi:type="dcterms:W3CDTF">2022-01-23T18:25:11Z</dcterms:modified>
</cp:coreProperties>
</file>